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861" r:id="rId2"/>
    <p:sldId id="970" r:id="rId3"/>
    <p:sldId id="971" r:id="rId4"/>
    <p:sldId id="998" r:id="rId5"/>
    <p:sldId id="993" r:id="rId6"/>
    <p:sldId id="999" r:id="rId7"/>
    <p:sldId id="1000" r:id="rId8"/>
    <p:sldId id="1001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4" autoAdjust="0"/>
    <p:restoredTop sz="82399" autoAdjust="0"/>
  </p:normalViewPr>
  <p:slideViewPr>
    <p:cSldViewPr>
      <p:cViewPr varScale="1">
        <p:scale>
          <a:sx n="159" d="100"/>
          <a:sy n="159" d="100"/>
        </p:scale>
        <p:origin x="200" y="4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11/12/20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5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66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48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0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41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1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2:18-25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0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Servants, be subject to your masters with all respect, not only to the good and gentle but also to the unjust.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this is a gracious thing, when, mindful of God, one endures sorrows while suffering unjustly.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what credit is it if, when you sin and are beaten for it, you endure?  But if when you do good and suffer for it you endure, this is a gracious thing in the sight of God.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to this you have been called, because Christ also suffered for you, leaving you an example, so that you might follow in his steps.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He committed no sin, neither was deceit found in his mouth.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2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When he was reviled, he did not revile in return;  when he suffered, he did not threaten, but continued entrusting himself to him who judges justly.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He himself bore our sins in his body on the tree, that we might die to sin and live to righteousness.  By his wounds you have been healed.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you were straying like sheep, but have now returned to the Shepherd and Overseer of your souls.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B56162C-E494-354D-9931-5FBDF2E0A75C}"/>
              </a:ext>
            </a:extLst>
          </p:cNvPr>
          <p:cNvSpPr/>
          <p:nvPr/>
        </p:nvSpPr>
        <p:spPr>
          <a:xfrm>
            <a:off x="899592" y="49188"/>
            <a:ext cx="7516236" cy="35548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500" dirty="0">
                <a:latin typeface="Comic Sans MS" panose="030F0902030302020204" pitchFamily="66" charset="0"/>
                <a:ea typeface="Times New Roman" panose="02020603050405020304" pitchFamily="18" charset="0"/>
              </a:rPr>
              <a:t>Hebrews 4:12–13 (ESV) </a:t>
            </a:r>
            <a:endParaRPr lang="en-A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5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5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word of God is living and active, sharper than any two-edged sword, piercing to the division of soul and of spirit, of joints and of marrow, and discerning the thoughts and intentions of the heart.  </a:t>
            </a:r>
            <a:r>
              <a:rPr lang="en-AU" sz="25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25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 creature is hidden from His sight, but all are naked and exposed to the eyes of Him to whom we must give account.</a:t>
            </a:r>
            <a:r>
              <a:rPr lang="en-AU" sz="2500" dirty="0"/>
              <a:t> </a:t>
            </a:r>
            <a:endParaRPr lang="en-US" sz="25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37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170402" y="43882"/>
            <a:ext cx="8803108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The attitude, “You’re not the boss of me”</a:t>
            </a:r>
          </a:p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 the Lord’s sake:  have an attitude of submission &amp; not ‘lord it over’ others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16271" y="1532536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 servants (often slaves)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good masters/employers and there are crooks...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56162C-E494-354D-9931-5FBDF2E0A75C}"/>
              </a:ext>
            </a:extLst>
          </p:cNvPr>
          <p:cNvSpPr/>
          <p:nvPr/>
        </p:nvSpPr>
        <p:spPr>
          <a:xfrm>
            <a:off x="1187624" y="771794"/>
            <a:ext cx="7128792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ESV  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Servants, be subject to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[submit to]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masters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AU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with all respect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not only to the good and gentle but also to the unjust.</a:t>
            </a:r>
            <a:r>
              <a:rPr lang="en-AU" dirty="0"/>
              <a:t> 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9C4544-B52A-7542-AF2D-DB5736508B4B}"/>
              </a:ext>
            </a:extLst>
          </p:cNvPr>
          <p:cNvSpPr/>
          <p:nvPr/>
        </p:nvSpPr>
        <p:spPr>
          <a:xfrm>
            <a:off x="601947" y="2206763"/>
            <a:ext cx="8300145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(Literal translation from Greek) 18 </a:t>
            </a:r>
            <a:r>
              <a:rPr lang="en-AU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Domestic servants, be subjecting yourselves </a:t>
            </a:r>
            <a:r>
              <a:rPr lang="en-AU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in all fear</a:t>
            </a:r>
            <a:r>
              <a:rPr lang="en-AU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, to the masters, not only to the good and gentle, but to the crooked</a:t>
            </a:r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…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16270" y="2957299"/>
            <a:ext cx="909583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continues his train of thought:–  Out of our fear/respect of God, submit to all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to your boss.  Even if s/he is a nasty crook.  (Loyalty to God overrides this, if instructed to do something illegal or against God’s Law)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14736" y="3857816"/>
            <a:ext cx="74360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 God by being the very best servant you can be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E2642-3FBC-2443-B357-7B08DE09A41D}"/>
              </a:ext>
            </a:extLst>
          </p:cNvPr>
          <p:cNvSpPr/>
          <p:nvPr/>
        </p:nvSpPr>
        <p:spPr>
          <a:xfrm>
            <a:off x="5220072" y="4319481"/>
            <a:ext cx="3890612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is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gracious thing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when,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mindful of God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one endures sorrows while suffering unjustly.</a:t>
            </a:r>
            <a:r>
              <a:rPr lang="en-AU" dirty="0"/>
              <a:t> 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FF79BE-E6E3-A64C-8E1E-E2E4C72D06EB}"/>
              </a:ext>
            </a:extLst>
          </p:cNvPr>
          <p:cNvSpPr txBox="1"/>
          <p:nvPr/>
        </p:nvSpPr>
        <p:spPr>
          <a:xfrm>
            <a:off x="32312" y="4288794"/>
            <a:ext cx="53317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shown us Grace. Therefore we show grace to all people (even if they don’t deserve it.</a:t>
            </a:r>
          </a:p>
        </p:txBody>
      </p:sp>
    </p:spTree>
    <p:extLst>
      <p:ext uri="{BB962C8B-B14F-4D97-AF65-F5344CB8AC3E}">
        <p14:creationId xmlns:p14="http://schemas.microsoft.com/office/powerpoint/2010/main" val="20140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animBg="1"/>
      <p:bldP spid="10" grpId="0" animBg="1"/>
      <p:bldP spid="12" grpId="0" build="p"/>
      <p:bldP spid="15" grpId="0"/>
      <p:bldP spid="16" grpId="0" animBg="1"/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170402" y="43882"/>
            <a:ext cx="8803108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The attitude, “You’re not the boss of me”</a:t>
            </a:r>
          </a:p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 the Lord’s sake:  have an attitude of submission &amp; not ‘lord it over’ others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16271" y="1532536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 servants (often slaves)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good masters/employers and there are crooks...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56162C-E494-354D-9931-5FBDF2E0A75C}"/>
              </a:ext>
            </a:extLst>
          </p:cNvPr>
          <p:cNvSpPr/>
          <p:nvPr/>
        </p:nvSpPr>
        <p:spPr>
          <a:xfrm>
            <a:off x="1187624" y="771794"/>
            <a:ext cx="7128792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ESV  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Servants, be subject to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[submit to]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masters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AU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with all respect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not only to the good and gentle but also to the unjust.</a:t>
            </a:r>
            <a:r>
              <a:rPr lang="en-AU" dirty="0"/>
              <a:t> 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0" y="2176461"/>
            <a:ext cx="909583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continues his train of thought:–  Out of our fear/respect of God, submit to all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to your boss.  Even if s/he is a nasty crook.  </a:t>
            </a:r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(Loyalty to God overrides this, if instructed to do something illegal or against God’s Law)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31006" y="3076978"/>
            <a:ext cx="74360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 God by being the very best servant you can be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E2642-3FBC-2443-B357-7B08DE09A41D}"/>
              </a:ext>
            </a:extLst>
          </p:cNvPr>
          <p:cNvSpPr/>
          <p:nvPr/>
        </p:nvSpPr>
        <p:spPr>
          <a:xfrm>
            <a:off x="971600" y="4497769"/>
            <a:ext cx="7452320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to </a:t>
            </a: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have been called, because Christ also suffered for you, leaving you an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that you might follow in his steps.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FF79BE-E6E3-A64C-8E1E-E2E4C72D06EB}"/>
              </a:ext>
            </a:extLst>
          </p:cNvPr>
          <p:cNvSpPr txBox="1"/>
          <p:nvPr/>
        </p:nvSpPr>
        <p:spPr>
          <a:xfrm>
            <a:off x="0" y="3482106"/>
            <a:ext cx="909583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shown us Grace. Therefore we show grace to all people (even if they don’t deserve it.)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have been called to suffer for Jesus</a:t>
            </a:r>
          </a:p>
        </p:txBody>
      </p:sp>
    </p:spTree>
    <p:extLst>
      <p:ext uri="{BB962C8B-B14F-4D97-AF65-F5344CB8AC3E}">
        <p14:creationId xmlns:p14="http://schemas.microsoft.com/office/powerpoint/2010/main" val="18879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C9C32B9-2489-4F46-9B42-771ACC0AF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04" y="0"/>
            <a:ext cx="8100392" cy="33482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CFEC41C-D9E9-5B46-B37B-E298A5DE6E78}"/>
              </a:ext>
            </a:extLst>
          </p:cNvPr>
          <p:cNvSpPr/>
          <p:nvPr/>
        </p:nvSpPr>
        <p:spPr>
          <a:xfrm>
            <a:off x="555159" y="3577580"/>
            <a:ext cx="7812360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i="1" dirty="0"/>
              <a:t>The commonest use of the noun (cf. the vb. </a:t>
            </a:r>
            <a:r>
              <a:rPr lang="en-US" i="1" dirty="0" err="1"/>
              <a:t>hypographō</a:t>
            </a:r>
            <a:r>
              <a:rPr lang="en-US" i="1" dirty="0"/>
              <a:t>) is for the faint outlines of letters which were traced over by pupils learning to write, then also of the sets of letters written at the top of a page … to be copied repeatedly by the learner on the rest of the page.</a:t>
            </a:r>
          </a:p>
          <a:p>
            <a:endParaRPr lang="en-AU" dirty="0"/>
          </a:p>
          <a:p>
            <a:r>
              <a:rPr lang="en-AU" dirty="0"/>
              <a:t>Bruce, F.F., 1986. </a:t>
            </a:r>
            <a:r>
              <a:rPr lang="en-AU" dirty="0" err="1"/>
              <a:t>υ</a:t>
            </a:r>
            <a:r>
              <a:rPr lang="en-AU" dirty="0"/>
              <a:t>̔π</a:t>
            </a:r>
            <a:r>
              <a:rPr lang="en-AU" dirty="0" err="1"/>
              <a:t>ογρ</a:t>
            </a:r>
            <a:r>
              <a:rPr lang="en-AU" dirty="0"/>
              <a:t>α</a:t>
            </a:r>
            <a:r>
              <a:rPr lang="en-AU" dirty="0" err="1"/>
              <a:t>μμός</a:t>
            </a:r>
            <a:r>
              <a:rPr lang="en-AU" dirty="0"/>
              <a:t> L. </a:t>
            </a:r>
            <a:r>
              <a:rPr lang="en-AU" dirty="0" err="1"/>
              <a:t>Coenen</a:t>
            </a:r>
            <a:r>
              <a:rPr lang="en-AU" dirty="0"/>
              <a:t>, E. </a:t>
            </a:r>
            <a:r>
              <a:rPr lang="en-AU" dirty="0" err="1"/>
              <a:t>Beyreuther</a:t>
            </a:r>
            <a:r>
              <a:rPr lang="en-AU" dirty="0"/>
              <a:t>, &amp; H. </a:t>
            </a:r>
            <a:r>
              <a:rPr lang="en-AU" dirty="0" err="1"/>
              <a:t>Bietenhard</a:t>
            </a:r>
            <a:r>
              <a:rPr lang="en-AU" dirty="0"/>
              <a:t>, eds. </a:t>
            </a:r>
            <a:r>
              <a:rPr lang="en-AU" i="1" dirty="0"/>
              <a:t>New international dictionary of New Testament theology</a:t>
            </a:r>
            <a:r>
              <a:rPr lang="en-A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1084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170402" y="43882"/>
            <a:ext cx="8803108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The attitude, “You’re not the boss of me”</a:t>
            </a:r>
          </a:p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 the Lord’s sake:  have an attitude of submission &amp; not ‘lord it over’ others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0" y="1457446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good masters/employers and there are crooks...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56162C-E494-354D-9931-5FBDF2E0A75C}"/>
              </a:ext>
            </a:extLst>
          </p:cNvPr>
          <p:cNvSpPr/>
          <p:nvPr/>
        </p:nvSpPr>
        <p:spPr>
          <a:xfrm>
            <a:off x="1187624" y="771794"/>
            <a:ext cx="7128792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ESV  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Servants, be subject to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[submit to]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masters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AU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with all respect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not only to the good and gentle but also to the unjust.</a:t>
            </a:r>
            <a:r>
              <a:rPr lang="en-AU" dirty="0"/>
              <a:t> 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0" y="1777380"/>
            <a:ext cx="909583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continues his train of thought:–  Out of our fear/respect of God, submit to all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 to your boss.  Even if s/he is a nasty crook.  </a:t>
            </a:r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(Loyalty to God overrides this, if instructed to do something illegal or against God’s Law)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31898" y="2631975"/>
            <a:ext cx="74360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 God by being the very best servant you can be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FF79BE-E6E3-A64C-8E1E-E2E4C72D06EB}"/>
              </a:ext>
            </a:extLst>
          </p:cNvPr>
          <p:cNvSpPr txBox="1"/>
          <p:nvPr/>
        </p:nvSpPr>
        <p:spPr>
          <a:xfrm>
            <a:off x="13283" y="2958336"/>
            <a:ext cx="909583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shown us Grace. Therefore we show grace to all (even if deserved.)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have been called to suffer for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copybook example.  We follow the example of Jesus.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2CF431-0852-274E-8CF0-EC8CDA148259}"/>
              </a:ext>
            </a:extLst>
          </p:cNvPr>
          <p:cNvSpPr txBox="1"/>
          <p:nvPr/>
        </p:nvSpPr>
        <p:spPr>
          <a:xfrm>
            <a:off x="12884" y="3812305"/>
            <a:ext cx="911444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demonstrated His strength in submission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1AC0A8-7F36-2C4A-B547-94F5D7D2658A}"/>
              </a:ext>
            </a:extLst>
          </p:cNvPr>
          <p:cNvSpPr txBox="1"/>
          <p:nvPr/>
        </p:nvSpPr>
        <p:spPr>
          <a:xfrm>
            <a:off x="-31898" y="4112276"/>
            <a:ext cx="909583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Injustice doesn’t go unnoticed.  God will judge justly.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79B9CF-80CE-7240-9447-4BA30AEF3CD3}"/>
              </a:ext>
            </a:extLst>
          </p:cNvPr>
          <p:cNvSpPr txBox="1"/>
          <p:nvPr/>
        </p:nvSpPr>
        <p:spPr>
          <a:xfrm>
            <a:off x="17314" y="4415644"/>
            <a:ext cx="90859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only makes sense in the light of the Gospel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9D85C6-CFFC-1D4B-901B-F878103DB77D}"/>
              </a:ext>
            </a:extLst>
          </p:cNvPr>
          <p:cNvSpPr txBox="1"/>
          <p:nvPr/>
        </p:nvSpPr>
        <p:spPr>
          <a:xfrm>
            <a:off x="-7871" y="4712441"/>
            <a:ext cx="909583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Ultimate righteousness is demonstrated on the cross – Jesus suffered unjustly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Isaiah prophecy – Jesus is the “Suffering Servant”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6E9B56-2BB2-7B45-8EE6-4DFA2089EE3A}"/>
              </a:ext>
            </a:extLst>
          </p:cNvPr>
          <p:cNvSpPr txBox="1"/>
          <p:nvPr/>
        </p:nvSpPr>
        <p:spPr>
          <a:xfrm>
            <a:off x="16229" y="5307413"/>
            <a:ext cx="909583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necessity of submission – We witness to Christ in our patient suffering</a:t>
            </a:r>
          </a:p>
        </p:txBody>
      </p:sp>
    </p:spTree>
    <p:extLst>
      <p:ext uri="{BB962C8B-B14F-4D97-AF65-F5344CB8AC3E}">
        <p14:creationId xmlns:p14="http://schemas.microsoft.com/office/powerpoint/2010/main" val="377451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119915</TotalTime>
  <Words>1082</Words>
  <Application>Microsoft Macintosh PowerPoint</Application>
  <PresentationFormat>On-screen Show (16:10)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1960</cp:revision>
  <cp:lastPrinted>2020-11-13T00:08:06Z</cp:lastPrinted>
  <dcterms:created xsi:type="dcterms:W3CDTF">2016-11-04T06:28:01Z</dcterms:created>
  <dcterms:modified xsi:type="dcterms:W3CDTF">2020-11-13T00:30:12Z</dcterms:modified>
</cp:coreProperties>
</file>